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22"/>
  </p:notesMasterIdLst>
  <p:sldIdLst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D54D4-13F8-4E54-8886-238E319CA137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21FB21-0A9B-4B99-B3A4-C6BCB78F28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E849F0-23AB-4564-95E6-F61B0DFADDA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Введение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AF106B-0371-40DA-B600-B490E2F2E31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Введение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7707B6-C824-48DE-8A14-FED96CED437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Введение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132813-EBF2-4ACA-9985-59ED5625A4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Введение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B88415-BD63-4233-81EF-493FCA670AC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Введение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A8B112-6AA7-4B0B-880B-74725F54EBC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0E6B59-498E-497B-97DB-1C9DC198E8D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Перечень используемых терминов. 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9D3825-2B15-48B4-8931-A3958064E19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Перечень используемых терминов. 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C5F636-CEC9-4625-A5C1-248FC499D15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Введение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046811-B240-446C-BA3B-090B5BCA5E1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Введение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D1FB0-CD61-4D7B-A57B-3657A67A81F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Перечень используемых терминов. 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FA40BF-529B-4C39-9745-3E298105B6A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Введение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B8ED02-BA73-4395-8CD5-BDD9C2EA9DC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Введение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2A2CE1-7F98-4665-863F-17366574E69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Титульный слайд">
    <p:bg>
      <p:bgPr>
        <a:blipFill dpi="0" rotWithShape="1">
          <a:blip r:embed="rId2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Rectangle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Rectangle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98FB54B-8F54-48EB-AB22-D484930569E4}" type="datetime8">
              <a:rPr lang="ru-RU"/>
              <a:pPr>
                <a:defRPr/>
              </a:pPr>
              <a:t>17.01.2016 16:07</a:t>
            </a:fld>
            <a:endParaRPr lang="ru-RU" dirty="0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DBE4689-6DDB-4744-AA10-2A42A7FB7B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Rectangle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Rectangle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98FB54B-8F54-48EB-AB22-D484930569E4}" type="datetime8">
              <a:rPr lang="ru-RU"/>
              <a:pPr>
                <a:defRPr/>
              </a:pPr>
              <a:t>17.01.2016 16:07</a:t>
            </a:fld>
            <a:endParaRPr lang="ru-RU" dirty="0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DBE4689-6DDB-4744-AA10-2A42A7FB7B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AA6C3-D094-47F8-865E-1F2FADDFDBA8}" type="datetime8">
              <a:rPr lang="ru-RU"/>
              <a:pPr>
                <a:defRPr/>
              </a:pPr>
              <a:t>17.01.2016 16:07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32713EC-3D5D-4B31-B4C8-52E7606A17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A5697-2F2D-47CF-B660-1F6B7BD57792}" type="datetime8">
              <a:rPr lang="ru-RU"/>
              <a:pPr>
                <a:defRPr/>
              </a:pPr>
              <a:t>17.01.2016 16:07</a:t>
            </a:fld>
            <a:endParaRPr lang="ru-RU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3397DD9-F153-4123-A8B8-A0E685CA00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E081674-53D6-4897-85DF-F6150931D23A}" type="datetime8">
              <a:rPr lang="ru-RU"/>
              <a:pPr>
                <a:defRPr/>
              </a:pPr>
              <a:t>17.01.2016 16:07</a:t>
            </a:fld>
            <a:endParaRPr lang="ru-RU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1D68BEC-E47A-4215-B6BC-B872AB15D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2F325E2-E03C-4382-BE65-B76D8684B9A6}" type="datetime8">
              <a:rPr lang="ru-RU"/>
              <a:pPr>
                <a:defRPr/>
              </a:pPr>
              <a:t>17.01.2016 16:07</a:t>
            </a:fld>
            <a:endParaRPr lang="ru-RU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AC8A4C9-1484-40B1-8090-047DC946BA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74487-D155-40A3-98D4-0521A1C7CD51}" type="datetime8">
              <a:rPr lang="ru-RU"/>
              <a:pPr>
                <a:defRPr/>
              </a:pPr>
              <a:t>17.01.2016 16:07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1C5402A-68E4-4032-83D0-DEDB508CA8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2F995-D9BF-4751-A77C-7492C91A50F4}" type="datetime8">
              <a:rPr lang="ru-RU"/>
              <a:pPr>
                <a:defRPr/>
              </a:pPr>
              <a:t>17.01.2016 16:07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C945FCB-29F5-4620-B009-2BA4DDE90F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m_pencil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12775" y="1755775"/>
            <a:ext cx="1614488" cy="2144713"/>
          </a:xfrm>
          <a:prstGeom prst="rect">
            <a:avLst/>
          </a:prstGeom>
          <a:noFill/>
          <a:ln w="50800" cap="sq" cmpd="dbl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D4B68-B8F5-4DB0-A9E5-F1FF2A18A107}" type="datetime8">
              <a:rPr lang="ru-RU"/>
              <a:pPr>
                <a:defRPr/>
              </a:pPr>
              <a:t>17.01.2016 16:07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314CF8A-5250-4803-9207-FDA919D921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Rectangle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Rectangle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Rectangle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B32C388-9D93-4AA8-AE76-ADAF9015A4CF}" type="datetime8">
              <a:rPr lang="ru-RU"/>
              <a:pPr>
                <a:defRPr/>
              </a:pPr>
              <a:t>17.01.2016 16:07</a:t>
            </a:fld>
            <a:endParaRPr lang="ru-RU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E24D365-4E2D-4CC0-9BCD-B99C4B3ABA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C4697-F511-42D7-AEB3-4B78630F9185}" type="datetime8">
              <a:rPr lang="ru-RU"/>
              <a:pPr>
                <a:defRPr/>
              </a:pPr>
              <a:t>17.01.2016 16:07</a:t>
            </a:fld>
            <a:endParaRPr lang="ru-RU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A72AB-71D8-49EF-918A-4C56B507F36D}" type="slidenum">
              <a:rPr lang="ru-RU"/>
              <a:pPr>
                <a:defRPr/>
              </a:pPr>
              <a:t>‹#›</a:t>
            </a:fld>
            <a:endParaRPr lang="ru-RU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30FAB-3057-4A34-A90B-792A3294E1D5}" type="datetime8">
              <a:rPr lang="ru-RU"/>
              <a:pPr>
                <a:defRPr/>
              </a:pPr>
              <a:t>17.01.2016 16:07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2F438-82F3-48EE-8498-5E3924429A94}" type="slidenum">
              <a:rPr lang="ru-RU"/>
              <a:pPr>
                <a:defRPr/>
              </a:pPr>
              <a:t>‹#›</a:t>
            </a:fld>
            <a:endParaRPr lang="ru-RU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A7F3B84-E44C-4F8D-AC27-F5F7C2214A06}" type="datetime8">
              <a:rPr lang="ru-RU"/>
              <a:pPr>
                <a:defRPr/>
              </a:pPr>
              <a:t>17.01.2016 16:07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75E90D7-314D-4FAE-AB5A-07160B41CF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C32D2E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84AA33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1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3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24.xml"/><Relationship Id="rId1" Type="http://schemas.openxmlformats.org/officeDocument/2006/relationships/video" Target="file:///F:\&#1060;&#1045;&#1057;&#1058;&#1048;&#1042;&#1040;&#1051;&#1068;%20&#1053;&#1064;\&#1059;&#1052;&#1053;&#1048;&#1050;&#1048;\&#1055;&#1056;&#1045;&#1047;&#1045;&#1053;&#1058;&#1040;&#1062;&#1048;&#1071;%20&#1060;&#1053;&#1064;\&#1040;&#1074;&#1090;&#1086;&#1088;&#1089;&#1082;&#1080;&#1081;%20&#1080;&#1085;&#1085;&#1086;&#1074;&#1072;&#1094;&#1080;&#1086;&#1085;&#1085;&#1099;&#1081;%20&#1087;&#1088;&#1086;&#1077;&#1082;&#1090;%20'&#1059;&#1084;&#1085;&#1080;&#1082;&#1080;%20&#1080;%20&#1091;&#1084;&#1085;&#1080;&#1094;&#1099;'%20(1)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24.xml"/><Relationship Id="rId1" Type="http://schemas.openxmlformats.org/officeDocument/2006/relationships/video" Target="file:///F:\1%20&#1089;&#1077;&#1085;&#1090;&#1103;&#1073;&#1088;&#1103;\241-806-255%20&#1056;&#1086;&#1079;&#1086;&#1074;&#1072;%20&#1070;.&#1045;.,259-450-500%20&#1050;&#1086;&#1088;&#1086;&#1073;&#1095;&#1077;&#1085;&#1082;&#1086;%20%20&#1058;.&#1042;\&#1055;&#1088;&#1077;&#1079;&#1077;&#1085;&#1090;&#1072;&#1094;&#1080;&#1103;%201\&#1042;&#1080;&#1076;&#1077;&#1086;%202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428596" y="2500306"/>
            <a:ext cx="8501063" cy="28575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6000" b="1" dirty="0" smtClean="0">
                <a:solidFill>
                  <a:srgbClr val="002060"/>
                </a:solidFill>
              </a:rPr>
              <a:t>ПРЕДМЕТНЫЙ КОНКУРС </a:t>
            </a:r>
            <a:r>
              <a:rPr lang="ru-RU" sz="6000" dirty="0" smtClean="0">
                <a:solidFill>
                  <a:srgbClr val="002060"/>
                </a:solidFill>
              </a:rPr>
              <a:t/>
            </a:r>
            <a:br>
              <a:rPr lang="ru-RU" sz="6000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>«УМНИКИ И УМНИЦЫ»</a:t>
            </a:r>
            <a:r>
              <a:rPr lang="ru-RU" sz="6700" dirty="0" smtClean="0">
                <a:solidFill>
                  <a:srgbClr val="002060"/>
                </a:solidFill>
              </a:rPr>
              <a:t/>
            </a:r>
            <a:br>
              <a:rPr lang="ru-RU" sz="6700" dirty="0" smtClean="0">
                <a:solidFill>
                  <a:srgbClr val="002060"/>
                </a:solidFill>
              </a:rPr>
            </a:br>
            <a:r>
              <a:rPr lang="ru-RU" sz="27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7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700" b="1" dirty="0" smtClean="0">
                <a:solidFill>
                  <a:srgbClr val="002060"/>
                </a:solidFill>
                <a:latin typeface="+mn-lt"/>
              </a:rPr>
              <a:t>как  одна  из  форм   интеллектуального   развития учащихся </a:t>
            </a:r>
            <a:br>
              <a:rPr lang="ru-RU" sz="27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700" b="1" dirty="0" smtClean="0">
                <a:solidFill>
                  <a:srgbClr val="002060"/>
                </a:solidFill>
                <a:latin typeface="+mn-lt"/>
              </a:rPr>
              <a:t>с РАЗНЫМИ ОБРАЗОВАТЕЛЬНЫМИ ПОТРЕБНОСТЯМИ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2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339" name="Rectangle 2"/>
          <p:cNvSpPr>
            <a:spLocks noGrp="1"/>
          </p:cNvSpPr>
          <p:nvPr>
            <p:ph type="subTitle" idx="1"/>
          </p:nvPr>
        </p:nvSpPr>
        <p:spPr>
          <a:xfrm>
            <a:off x="2286000" y="6049963"/>
            <a:ext cx="6781800" cy="68580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Учителя –логопеды        </a:t>
            </a:r>
            <a:r>
              <a:rPr lang="ru-RU" sz="2000" b="1" dirty="0" err="1" smtClean="0">
                <a:solidFill>
                  <a:schemeClr val="bg1"/>
                </a:solidFill>
              </a:rPr>
              <a:t>Коробченко</a:t>
            </a:r>
            <a:r>
              <a:rPr lang="ru-RU" sz="2000" b="1" dirty="0" smtClean="0">
                <a:solidFill>
                  <a:schemeClr val="bg1"/>
                </a:solidFill>
              </a:rPr>
              <a:t> Т.В., Розова Ю.Е.</a:t>
            </a:r>
            <a:endParaRPr lang="ru-RU" sz="2000" dirty="0" smtClean="0">
              <a:solidFill>
                <a:schemeClr val="bg1"/>
              </a:solidFill>
            </a:endParaRP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ГБОУ школа-интернат  №8 Пушкинского района  г. Санкт –Петербурга  </a:t>
            </a:r>
            <a:endParaRPr lang="ru-RU" sz="2000" b="1" dirty="0" smtClean="0">
              <a:solidFill>
                <a:schemeClr val="bg1"/>
              </a:solidFill>
            </a:endParaRPr>
          </a:p>
        </p:txBody>
      </p:sp>
      <p:pic>
        <p:nvPicPr>
          <p:cNvPr id="13316" name="Рисунок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-30000"/>
          </a:blip>
          <a:srcRect/>
          <a:stretch>
            <a:fillRect/>
          </a:stretch>
        </p:blipFill>
        <p:spPr bwMode="auto">
          <a:xfrm>
            <a:off x="7786688" y="71438"/>
            <a:ext cx="12858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ru-RU" sz="2800" smtClean="0"/>
              <a:t>Варианты   заданий    </a:t>
            </a:r>
            <a:r>
              <a:rPr lang="en-US" sz="2800" smtClean="0"/>
              <a:t> </a:t>
            </a:r>
            <a:endParaRPr lang="ru-RU" sz="4000" smtClean="0"/>
          </a:p>
        </p:txBody>
      </p:sp>
      <p:pic>
        <p:nvPicPr>
          <p:cNvPr id="23555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714500"/>
            <a:ext cx="3357562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1714500"/>
            <a:ext cx="3214688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002060"/>
                </a:solidFill>
              </a:rPr>
              <a:t>«Лесенка успеха»</a:t>
            </a:r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4143375"/>
            <a:ext cx="366712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76887">
            <a:off x="6531143" y="2878054"/>
            <a:ext cx="2220913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77656">
            <a:off x="6765925" y="5256213"/>
            <a:ext cx="187801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810104">
            <a:off x="188925" y="3187132"/>
            <a:ext cx="224631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523338">
            <a:off x="490538" y="5083175"/>
            <a:ext cx="23066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142875"/>
            <a:ext cx="1935163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43375" y="1714500"/>
            <a:ext cx="23812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14546" y="2000240"/>
            <a:ext cx="17859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1472" y="142852"/>
            <a:ext cx="19129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/>
          </p:cNvSpPr>
          <p:nvPr>
            <p:ph type="title"/>
          </p:nvPr>
        </p:nvSpPr>
        <p:spPr>
          <a:xfrm>
            <a:off x="642938" y="571500"/>
            <a:ext cx="8077200" cy="571500"/>
          </a:xfrm>
        </p:spPr>
        <p:txBody>
          <a:bodyPr/>
          <a:lstStyle/>
          <a:p>
            <a:pPr algn="ctr" eaLnBrk="1" hangingPunct="1"/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3600" smtClean="0"/>
              <a:t>Дружеское      чаепитие </a:t>
            </a:r>
            <a:br>
              <a:rPr lang="ru-RU" sz="3600" smtClean="0"/>
            </a:br>
            <a:r>
              <a:rPr lang="ru-RU" sz="2800" smtClean="0"/>
              <a:t> </a:t>
            </a:r>
            <a:br>
              <a:rPr lang="ru-RU" sz="2800" smtClean="0"/>
            </a:br>
            <a:r>
              <a:rPr lang="ru-RU" sz="2800" smtClean="0"/>
              <a:t> </a:t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643050"/>
            <a:ext cx="3853351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48" y="3143248"/>
            <a:ext cx="4000496" cy="2669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/>
          </p:cNvSpPr>
          <p:nvPr>
            <p:ph type="title"/>
          </p:nvPr>
        </p:nvSpPr>
        <p:spPr>
          <a:xfrm>
            <a:off x="0" y="142875"/>
            <a:ext cx="8786813" cy="1071563"/>
          </a:xfrm>
        </p:spPr>
        <p:txBody>
          <a:bodyPr/>
          <a:lstStyle/>
          <a:p>
            <a:pPr algn="ctr" eaLnBrk="1" hangingPunct="1"/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> </a:t>
            </a:r>
            <a:r>
              <a:rPr lang="ru-RU" sz="2400" smtClean="0"/>
              <a:t>Награждение победителей    конкурса   «Умники и умницы» </a:t>
            </a:r>
            <a:br>
              <a:rPr lang="ru-RU" sz="2400" smtClean="0"/>
            </a:br>
            <a:r>
              <a:rPr lang="ru-RU" sz="2400" smtClean="0"/>
              <a:t> </a:t>
            </a:r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643050"/>
            <a:ext cx="2714644" cy="4067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286000"/>
            <a:ext cx="481647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25" y="2286000"/>
            <a:ext cx="52451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2285992"/>
            <a:ext cx="5815866" cy="3881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4071942"/>
            <a:ext cx="3857652" cy="2574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2" y="1571612"/>
            <a:ext cx="3714776" cy="2479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8" name="Picture 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34" y="1571612"/>
            <a:ext cx="3786214" cy="2526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9" name="Picture 1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1472" y="4143380"/>
            <a:ext cx="3786214" cy="2526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71500" y="142875"/>
            <a:ext cx="8215313" cy="1138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ЦЕРЕМОНИЯ     НАГРАЖДЕНИЯ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победителей   конкурса Умники и умницы»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/>
          </p:cNvSpPr>
          <p:nvPr>
            <p:ph type="title"/>
          </p:nvPr>
        </p:nvSpPr>
        <p:spPr>
          <a:xfrm>
            <a:off x="214313" y="214313"/>
            <a:ext cx="8077200" cy="869950"/>
          </a:xfrm>
        </p:spPr>
        <p:txBody>
          <a:bodyPr/>
          <a:lstStyle/>
          <a:p>
            <a:pPr eaLnBrk="1" hangingPunct="1"/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>ГОРОДСКОЙ   ТУР  конкурса «Умники и умницы» </a:t>
            </a:r>
            <a:br>
              <a:rPr lang="ru-RU" sz="2800" smtClean="0"/>
            </a:br>
            <a:endParaRPr lang="ru-RU" sz="2800" smtClean="0"/>
          </a:p>
        </p:txBody>
      </p:sp>
      <p:sp useBgFill="1"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143240" y="1785926"/>
            <a:ext cx="4357688" cy="40005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Дипломы  и призы победителей</a:t>
            </a:r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500306"/>
            <a:ext cx="5351878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/>
              <a:t> Результаты    предметных      конкурсов      позволяют:</a:t>
            </a:r>
          </a:p>
        </p:txBody>
      </p:sp>
      <p:sp>
        <p:nvSpPr>
          <p:cNvPr id="14339" name="Rectangle 2"/>
          <p:cNvSpPr>
            <a:spLocks noGrp="1"/>
          </p:cNvSpPr>
          <p:nvPr>
            <p:ph sz="quarter" idx="1"/>
          </p:nvPr>
        </p:nvSpPr>
        <p:spPr>
          <a:xfrm>
            <a:off x="2000250" y="1571625"/>
            <a:ext cx="6858000" cy="44291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dirty="0" smtClean="0"/>
              <a:t> </a:t>
            </a:r>
            <a:endParaRPr lang="ru-RU" sz="2200" b="1" dirty="0" smtClean="0"/>
          </a:p>
          <a:p>
            <a:pPr marL="457200" indent="-457200">
              <a:buFont typeface="Wingdings" pitchFamily="2" charset="2"/>
              <a:buNone/>
              <a:defRPr/>
            </a:pPr>
            <a:r>
              <a:rPr lang="ru-RU" sz="2200" dirty="0" smtClean="0"/>
              <a:t>    -   Планировать  работу с каждым учащимся по определенной теме программы.</a:t>
            </a:r>
          </a:p>
          <a:p>
            <a:pPr marL="457200" indent="-457200">
              <a:buFont typeface="Wingdings" pitchFamily="2" charset="2"/>
              <a:buNone/>
              <a:defRPr/>
            </a:pPr>
            <a:r>
              <a:rPr lang="ru-RU" sz="2200" dirty="0" smtClean="0"/>
              <a:t>     -  Знакомить педагогов с новыми технологиями и использовать их для интеллектуального развития детей на уроках и на коррекционных занятиях.</a:t>
            </a:r>
          </a:p>
          <a:p>
            <a:pPr marL="457200" indent="-457200">
              <a:buFont typeface="Wingdings" pitchFamily="2" charset="2"/>
              <a:buNone/>
              <a:defRPr/>
            </a:pPr>
            <a:r>
              <a:rPr lang="ru-RU" sz="2200" dirty="0" smtClean="0"/>
              <a:t>    -  Помогать учащимся  ориентироваться в нетрадиционных заданиях и вопросах, направленных на привитие интереса к изучаемым предметам и общее развитие личности.</a:t>
            </a:r>
          </a:p>
          <a:p>
            <a:pPr marL="457200" indent="-457200">
              <a:buFont typeface="Wingdings" pitchFamily="2" charset="2"/>
              <a:buNone/>
              <a:defRPr/>
            </a:pPr>
            <a:r>
              <a:rPr lang="ru-RU" sz="2200" dirty="0" smtClean="0"/>
              <a:t>    -  Помочь родителям учащихся увидеть перспективы индивидуального развития их   детей.</a:t>
            </a:r>
            <a:endParaRPr lang="ru-RU" sz="2200" dirty="0"/>
          </a:p>
        </p:txBody>
      </p:sp>
      <p:pic>
        <p:nvPicPr>
          <p:cNvPr id="29700" name="Рисунок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638" y="1857375"/>
            <a:ext cx="15097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/>
          </p:cNvSpPr>
          <p:nvPr>
            <p:ph type="title"/>
          </p:nvPr>
        </p:nvSpPr>
        <p:spPr>
          <a:xfrm>
            <a:off x="-500063" y="214313"/>
            <a:ext cx="8215313" cy="1071562"/>
          </a:xfrm>
        </p:spPr>
        <p:txBody>
          <a:bodyPr/>
          <a:lstStyle/>
          <a:p>
            <a:pPr algn="ctr" eaLnBrk="1" hangingPunct="1"/>
            <a:r>
              <a:rPr lang="ru-RU" sz="2800" smtClean="0"/>
              <a:t/>
            </a:r>
            <a:br>
              <a:rPr lang="ru-RU" sz="2800" smtClean="0"/>
            </a:br>
            <a:r>
              <a:rPr lang="ru-RU" sz="2800" b="1" smtClean="0"/>
              <a:t>                                  СИТУАЦИЯ    УСПЕХА</a:t>
            </a:r>
            <a:br>
              <a:rPr lang="ru-RU" sz="2800" b="1" smtClean="0"/>
            </a:br>
            <a:r>
              <a:rPr lang="ru-RU" sz="2400" smtClean="0"/>
              <a:t>                                            </a:t>
            </a:r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1857375"/>
            <a:ext cx="4178300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54525" y="2928938"/>
            <a:ext cx="43878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" y="1785938"/>
            <a:ext cx="42545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5" y="2928938"/>
            <a:ext cx="44958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785926"/>
            <a:ext cx="4495578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5" y="2928938"/>
            <a:ext cx="44958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1285875"/>
            <a:ext cx="914400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sz="quarter" idx="1"/>
          </p:nvPr>
        </p:nvSpPr>
        <p:spPr>
          <a:xfrm>
            <a:off x="0" y="642938"/>
            <a:ext cx="8858250" cy="1071562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ru-RU" sz="1600" smtClean="0"/>
              <a:t>Репортаж о конкурсе в специальном выпуске новостей Пушкинского района</a:t>
            </a:r>
          </a:p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ru-RU" sz="1600" smtClean="0"/>
              <a:t>телеканала «Царское село», 28.04.2012.</a:t>
            </a:r>
          </a:p>
          <a:p>
            <a:endParaRPr lang="ru-RU" smtClean="0"/>
          </a:p>
        </p:txBody>
      </p:sp>
      <p:sp>
        <p:nvSpPr>
          <p:cNvPr id="3174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smtClean="0"/>
              <a:t>Демонстрация  проекта  в педагогическом сообществе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smtClean="0"/>
          </a:p>
        </p:txBody>
      </p:sp>
      <p:pic>
        <p:nvPicPr>
          <p:cNvPr id="6" name="Авторский инновационный проект 'Умники и умницы'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57313" y="1714500"/>
            <a:ext cx="64770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9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762000" y="425450"/>
            <a:ext cx="80772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4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Демонстрация  проекта  в педагогическом сообществе</a:t>
            </a:r>
            <a:r>
              <a:rPr lang="ru-RU" sz="3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20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3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sz="quarter" idx="1"/>
          </p:nvPr>
        </p:nvSpPr>
        <p:spPr>
          <a:xfrm>
            <a:off x="1071563" y="642938"/>
            <a:ext cx="7000875" cy="8572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Репортаж о конкурсе в специальном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выпуске новостей Пушкинского района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телеканала «Царское село», 29.04. 2015 г.</a:t>
            </a:r>
          </a:p>
          <a:p>
            <a:endParaRPr lang="ru-RU" smtClean="0"/>
          </a:p>
        </p:txBody>
      </p:sp>
      <p:pic>
        <p:nvPicPr>
          <p:cNvPr id="8" name="Видео 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2976" y="1714488"/>
            <a:ext cx="7112050" cy="400052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7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42875" y="1643063"/>
            <a:ext cx="8786813" cy="1571625"/>
          </a:xfrm>
        </p:spPr>
        <p:txBody>
          <a:bodyPr/>
          <a:lstStyle/>
          <a:p>
            <a:pPr algn="ctr"/>
            <a:r>
              <a:rPr lang="ru-RU" sz="1800" smtClean="0">
                <a:solidFill>
                  <a:srgbClr val="002060"/>
                </a:solidFill>
              </a:rPr>
              <a:t> </a:t>
            </a: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Никто не обладает всей полнотой знания о ребёнке.  Тест- не диагноз, </a:t>
            </a:r>
            <a:r>
              <a:rPr lang="ru-RU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диагноз</a:t>
            </a:r>
            <a:r>
              <a:rPr lang="ru-RU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- </a:t>
            </a:r>
            <a:r>
              <a:rPr lang="ru-RU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приговор</a:t>
            </a: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Каждый ребенок имеет право на чудо. </a:t>
            </a:r>
            <a:b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это, в свою очередь, означает, что даже при самом мрачном прогнозе педагог не имеет право опускать руки» </a:t>
            </a:r>
            <a:r>
              <a:rPr lang="ru-RU" sz="1800" smtClean="0">
                <a:solidFill>
                  <a:srgbClr val="002060"/>
                </a:solidFill>
              </a:rPr>
              <a:t/>
            </a:r>
            <a:br>
              <a:rPr lang="ru-RU" sz="1800" smtClean="0">
                <a:solidFill>
                  <a:srgbClr val="002060"/>
                </a:solidFill>
              </a:rPr>
            </a:br>
            <a:r>
              <a:rPr lang="ru-RU" sz="1800" smtClean="0">
                <a:solidFill>
                  <a:srgbClr val="002060"/>
                </a:solidFill>
              </a:rPr>
              <a:t>                                                                                                                              </a:t>
            </a:r>
            <a:r>
              <a:rPr lang="ru-RU" sz="1800" b="1" i="1" smtClean="0">
                <a:solidFill>
                  <a:srgbClr val="002060"/>
                </a:solidFill>
              </a:rPr>
              <a:t>Л. С. Выготский.</a:t>
            </a: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3286124"/>
            <a:ext cx="389490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829938">
            <a:off x="312025" y="4378029"/>
            <a:ext cx="2926816" cy="1953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F:\Новая папка\Изображение 03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869878">
            <a:off x="6189021" y="4460484"/>
            <a:ext cx="2768060" cy="1845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42875" y="428625"/>
            <a:ext cx="8153400" cy="990600"/>
          </a:xfrm>
        </p:spPr>
        <p:txBody>
          <a:bodyPr/>
          <a:lstStyle/>
          <a:p>
            <a:r>
              <a:rPr lang="ru-RU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Успешное овладение знаниями в начальных классах коррекционной школы невозможно без воспитания положительной мотивации.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50" y="1643063"/>
            <a:ext cx="8572500" cy="4495800"/>
          </a:xfrm>
        </p:spPr>
        <p:txBody>
          <a:bodyPr/>
          <a:lstStyle/>
          <a:p>
            <a:pPr indent="457200" algn="just"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Предметный конкурс </a:t>
            </a:r>
            <a:r>
              <a:rPr lang="ru-RU" sz="2800" b="1" u="sng" dirty="0" smtClean="0">
                <a:solidFill>
                  <a:srgbClr val="002060"/>
                </a:solidFill>
              </a:rPr>
              <a:t>«Умники и умницы»</a:t>
            </a:r>
            <a:r>
              <a:rPr lang="ru-RU" sz="2800" dirty="0" smtClean="0">
                <a:solidFill>
                  <a:srgbClr val="002060"/>
                </a:solidFill>
              </a:rPr>
              <a:t>   ежегодно весной проводится на базе  ГБОУ школы-интерната №</a:t>
            </a:r>
            <a:r>
              <a:rPr lang="en-US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smtClean="0">
                <a:solidFill>
                  <a:srgbClr val="002060"/>
                </a:solidFill>
              </a:rPr>
              <a:t>8    с 2007 года.  </a:t>
            </a:r>
          </a:p>
          <a:p>
            <a:pPr indent="457200" algn="just">
              <a:buFont typeface="Wingdings" pitchFamily="2" charset="2"/>
              <a:buNone/>
              <a:defRPr/>
            </a:pPr>
            <a:r>
              <a:rPr lang="ru-RU" sz="2800" dirty="0" smtClean="0"/>
              <a:t>   </a:t>
            </a:r>
            <a:r>
              <a:rPr lang="ru-RU" sz="2800" dirty="0" smtClean="0">
                <a:latin typeface="+mj-lt"/>
                <a:cs typeface="Times New Roman" pitchFamily="18" charset="0"/>
              </a:rPr>
              <a:t>Предметный конкурс – это </a:t>
            </a:r>
            <a:r>
              <a:rPr lang="en-US" sz="2800" dirty="0" smtClean="0">
                <a:latin typeface="+mj-lt"/>
                <a:cs typeface="Times New Roman" pitchFamily="18" charset="0"/>
              </a:rPr>
              <a:t> </a:t>
            </a:r>
            <a:r>
              <a:rPr lang="ru-RU" sz="2800" dirty="0" smtClean="0">
                <a:latin typeface="+mj-lt"/>
                <a:cs typeface="Times New Roman" pitchFamily="18" charset="0"/>
              </a:rPr>
              <a:t>форма учебной деятельности, которая влияет на развитие личностных особенностей учащихся. При этом ученик стремится к самореализации, у него формируются навыки планирования и самоконтроля, тем самым повышает интеллектуальный уровень, проявляет свою самодостаточность.</a:t>
            </a:r>
          </a:p>
          <a:p>
            <a:pPr indent="457200" algn="just">
              <a:buFont typeface="Wingdings" pitchFamily="2" charset="2"/>
              <a:buNone/>
              <a:defRPr/>
            </a:pPr>
            <a:endParaRPr lang="ru-RU" sz="2200" dirty="0" smtClean="0"/>
          </a:p>
          <a:p>
            <a:pPr>
              <a:defRPr/>
            </a:pPr>
            <a:endParaRPr lang="ru-RU" sz="2400" dirty="0"/>
          </a:p>
        </p:txBody>
      </p:sp>
      <p:pic>
        <p:nvPicPr>
          <p:cNvPr id="15364" name="Рисунок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0238" y="214313"/>
            <a:ext cx="8937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algn="ctr" eaLnBrk="1" hangingPunct="1"/>
            <a:r>
              <a:rPr lang="ru-RU" sz="2800" b="1" smtClean="0"/>
              <a:t>Председатель оргкомитета конкурса</a:t>
            </a:r>
            <a:br>
              <a:rPr lang="ru-RU" sz="2800" b="1" smtClean="0"/>
            </a:br>
            <a:r>
              <a:rPr lang="ru-RU" sz="2800" b="1" smtClean="0"/>
              <a:t> «УМНИКИ И УМНИЦЫ»</a:t>
            </a:r>
          </a:p>
        </p:txBody>
      </p:sp>
      <p:sp>
        <p:nvSpPr>
          <p:cNvPr id="15363" name="Rectangle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8286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chemeClr val="tx2"/>
                </a:solidFill>
              </a:rPr>
              <a:t> </a:t>
            </a:r>
            <a:r>
              <a:rPr lang="ru-RU" sz="2000" smtClean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214313" y="1785938"/>
            <a:ext cx="8572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buFont typeface="Wingdings" pitchFamily="2" charset="2"/>
              <a:buChar char="v"/>
              <a:defRPr/>
            </a:pPr>
            <a:r>
              <a:rPr lang="ru-RU" b="1" dirty="0">
                <a:solidFill>
                  <a:schemeClr val="tx2"/>
                </a:solidFill>
                <a:latin typeface="+mn-lt"/>
              </a:rPr>
              <a:t> </a:t>
            </a:r>
            <a:r>
              <a:rPr lang="ru-RU" b="1" dirty="0" err="1"/>
              <a:t>Галлямова</a:t>
            </a:r>
            <a:r>
              <a:rPr lang="ru-RU" b="1" dirty="0"/>
              <a:t> Юлия Сергеевна - </a:t>
            </a:r>
            <a:r>
              <a:rPr lang="ru-RU" dirty="0"/>
              <a:t>к. </a:t>
            </a:r>
            <a:r>
              <a:rPr lang="ru-RU" dirty="0" err="1"/>
              <a:t>пс</a:t>
            </a:r>
            <a:r>
              <a:rPr lang="ru-RU" dirty="0"/>
              <a:t>. н., доцент  кафедры специальной (коррекционной) педагогики СПб АППО </a:t>
            </a:r>
            <a:r>
              <a:rPr lang="ru-RU" b="1" dirty="0"/>
              <a:t>(2012-14 г.);</a:t>
            </a:r>
          </a:p>
          <a:p>
            <a:pPr algn="just">
              <a:buFont typeface="Wingdings" pitchFamily="2" charset="2"/>
              <a:buChar char="v"/>
              <a:defRPr/>
            </a:pPr>
            <a:endParaRPr lang="ru-RU" b="1" dirty="0"/>
          </a:p>
          <a:p>
            <a:pPr algn="just">
              <a:buFont typeface="Wingdings" pitchFamily="2" charset="2"/>
              <a:buChar char="v"/>
              <a:defRPr/>
            </a:pPr>
            <a:r>
              <a:rPr lang="ru-RU" b="1" dirty="0"/>
              <a:t>Афанасьева Екатерина Александровна - </a:t>
            </a:r>
            <a:r>
              <a:rPr lang="ru-RU" dirty="0"/>
              <a:t>к. п. н., доцент  кафедры специальной (коррекционной) педагогики СПб АППО</a:t>
            </a:r>
            <a:r>
              <a:rPr lang="ru-RU" b="1" dirty="0"/>
              <a:t> (с 2015 г.)</a:t>
            </a:r>
            <a:endParaRPr lang="ru-RU" dirty="0"/>
          </a:p>
          <a:p>
            <a:pPr marL="319088" indent="-319088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ru-RU" sz="2000" dirty="0">
              <a:solidFill>
                <a:schemeClr val="tx2"/>
              </a:solidFill>
            </a:endParaRPr>
          </a:p>
          <a:p>
            <a:pPr marL="319088" indent="-319088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  <a:defRPr/>
            </a:pP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3393162"/>
            <a:ext cx="2000264" cy="2997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1" name="Picture 7" descr="ea%20afanasbeva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43012">
            <a:off x="5289550" y="4027488"/>
            <a:ext cx="1571625" cy="2339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5363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algn="ctr" eaLnBrk="1" hangingPunct="1"/>
            <a:r>
              <a:rPr lang="ru-RU" sz="2800" b="1" smtClean="0"/>
              <a:t>Авторы  инновационного проекта  </a:t>
            </a:r>
            <a:br>
              <a:rPr lang="ru-RU" sz="2800" b="1" smtClean="0"/>
            </a:br>
            <a:r>
              <a:rPr lang="ru-RU" sz="2800" b="1" smtClean="0"/>
              <a:t> «УМНИКИ И УМНИЦЫ»</a:t>
            </a:r>
          </a:p>
        </p:txBody>
      </p:sp>
      <p:sp>
        <p:nvSpPr>
          <p:cNvPr id="15363" name="Rectangle 2"/>
          <p:cNvSpPr>
            <a:spLocks noGrp="1"/>
          </p:cNvSpPr>
          <p:nvPr>
            <p:ph sz="quarter" idx="1"/>
          </p:nvPr>
        </p:nvSpPr>
        <p:spPr>
          <a:xfrm>
            <a:off x="0" y="1643063"/>
            <a:ext cx="9144000" cy="571491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000" dirty="0" smtClean="0">
                <a:solidFill>
                  <a:schemeClr val="tx2"/>
                </a:solidFill>
              </a:rPr>
              <a:t>Учителя-логопеды, </a:t>
            </a:r>
            <a:r>
              <a:rPr lang="ru-RU" sz="2000" b="1" dirty="0" err="1" smtClean="0">
                <a:solidFill>
                  <a:srgbClr val="660066"/>
                </a:solidFill>
              </a:rPr>
              <a:t>Коробченко</a:t>
            </a:r>
            <a:r>
              <a:rPr lang="ru-RU" sz="2000" b="1" dirty="0" smtClean="0">
                <a:solidFill>
                  <a:srgbClr val="660066"/>
                </a:solidFill>
              </a:rPr>
              <a:t> Татьяна Васильевна ,  Розова  Юлия   Евгеньевна  </a:t>
            </a:r>
            <a:endParaRPr lang="ru-RU" sz="2000" dirty="0" smtClean="0">
              <a:solidFill>
                <a:srgbClr val="660066"/>
              </a:solidFill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3643314"/>
            <a:ext cx="3857652" cy="2881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7" name="Прямоугольник 6"/>
          <p:cNvSpPr>
            <a:spLocks noChangeArrowheads="1"/>
          </p:cNvSpPr>
          <p:nvPr/>
        </p:nvSpPr>
        <p:spPr bwMode="auto">
          <a:xfrm>
            <a:off x="1000100" y="2143117"/>
            <a:ext cx="721518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b="1" i="1" dirty="0"/>
              <a:t> призеры  </a:t>
            </a:r>
            <a:endParaRPr lang="ru-RU" b="1" i="1" dirty="0" smtClean="0"/>
          </a:p>
          <a:p>
            <a:pPr algn="ctr">
              <a:buFont typeface="Wingdings" pitchFamily="2" charset="2"/>
              <a:buNone/>
            </a:pPr>
            <a:r>
              <a:rPr lang="ru-RU" b="1" i="1" dirty="0" smtClean="0"/>
              <a:t> </a:t>
            </a:r>
            <a:r>
              <a:rPr lang="en-US" b="1" i="1" dirty="0"/>
              <a:t>III</a:t>
            </a:r>
            <a:r>
              <a:rPr lang="ru-RU" b="1" i="1" dirty="0"/>
              <a:t>   Международного   конкурса</a:t>
            </a:r>
          </a:p>
          <a:p>
            <a:pPr algn="ctr">
              <a:buFont typeface="Wingdings" pitchFamily="2" charset="2"/>
              <a:buNone/>
            </a:pPr>
            <a:r>
              <a:rPr lang="ru-RU" b="1" i="1" dirty="0"/>
              <a:t> «Школа   высоких   достижений</a:t>
            </a:r>
            <a:r>
              <a:rPr lang="ru-RU" b="1" i="1" dirty="0" smtClean="0"/>
              <a:t>»,</a:t>
            </a:r>
          </a:p>
          <a:p>
            <a:pPr algn="ctr">
              <a:buFont typeface="Wingdings" pitchFamily="2" charset="2"/>
              <a:buNone/>
            </a:pPr>
            <a:endParaRPr lang="ru-RU" sz="800" b="1" i="1" dirty="0" smtClean="0"/>
          </a:p>
          <a:p>
            <a:pPr algn="ctr">
              <a:buFont typeface="Wingdings" pitchFamily="2" charset="2"/>
              <a:buNone/>
            </a:pPr>
            <a:r>
              <a:rPr lang="ru-RU" sz="1200" b="1" i="1" dirty="0" smtClean="0"/>
              <a:t>ВСЕРОССИЙСКОГО ФЕСТИВАЛЯ  ПЕДАГОГИЧЕСКОГО МАСТЕРСТВА </a:t>
            </a:r>
          </a:p>
          <a:p>
            <a:pPr algn="ctr">
              <a:buFont typeface="Wingdings" pitchFamily="2" charset="2"/>
              <a:buNone/>
            </a:pPr>
            <a:r>
              <a:rPr lang="ru-RU" sz="1200" b="1" i="1" dirty="0" smtClean="0"/>
              <a:t>«НАЧАЛЬНАЯ ШКОЛА: УСПЕШНЫЙ СТАРТ В КАЧЕСТВЕННОЕ ОБРАЗОВАНИЕ»,</a:t>
            </a:r>
          </a:p>
          <a:p>
            <a:pPr algn="ctr">
              <a:buFont typeface="Wingdings" pitchFamily="2" charset="2"/>
              <a:buNone/>
            </a:pPr>
            <a:r>
              <a:rPr lang="ru-RU" sz="1200" b="1" i="1" dirty="0" smtClean="0"/>
              <a:t> «Просвещение -2015».</a:t>
            </a:r>
          </a:p>
          <a:p>
            <a:pPr algn="ctr">
              <a:buFont typeface="Wingdings" pitchFamily="2" charset="2"/>
              <a:buNone/>
            </a:pPr>
            <a:endParaRPr lang="ru-RU" b="1" i="1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4071942"/>
            <a:ext cx="1582241" cy="20002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6" descr="Розова Ю Е  (2)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44" y="2214554"/>
            <a:ext cx="1928826" cy="271725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2770" name="Picture 2" descr="F:\ФЕСТИВАЛЬ НШ\IMG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2910" y="4929198"/>
            <a:ext cx="2452899" cy="17145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84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800" b="1" smtClean="0"/>
              <a:t>ЦЕЛЬ </a:t>
            </a: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> предметного  конкурса  «Умники и умницы»</a:t>
            </a:r>
          </a:p>
        </p:txBody>
      </p:sp>
      <p:sp>
        <p:nvSpPr>
          <p:cNvPr id="14339" name="Rectangle 2"/>
          <p:cNvSpPr>
            <a:spLocks noGrp="1"/>
          </p:cNvSpPr>
          <p:nvPr>
            <p:ph sz="quarter" idx="1"/>
          </p:nvPr>
        </p:nvSpPr>
        <p:spPr>
          <a:xfrm>
            <a:off x="2428875" y="1285875"/>
            <a:ext cx="6429375" cy="19288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000" b="1" smtClean="0"/>
              <a:t> </a:t>
            </a:r>
            <a:endParaRPr lang="ru-RU" sz="2400" b="1" smtClean="0"/>
          </a:p>
          <a:p>
            <a:pPr eaLnBrk="1" hangingPunct="1">
              <a:buFontTx/>
              <a:buChar char="-"/>
            </a:pPr>
            <a:r>
              <a:rPr lang="ru-RU" sz="2400" smtClean="0"/>
              <a:t>- повышение  учебной  мотивации,  способствующей  социальной адаптации учащихся  коррекционных школ.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smtClean="0"/>
              <a:t>        </a:t>
            </a:r>
          </a:p>
          <a:p>
            <a:pPr eaLnBrk="1" hangingPunct="1">
              <a:lnSpc>
                <a:spcPts val="1700"/>
              </a:lnSpc>
              <a:buFont typeface="Wingdings" pitchFamily="2" charset="2"/>
              <a:buNone/>
            </a:pPr>
            <a:endParaRPr lang="ru-RU" sz="2200" b="1" smtClean="0"/>
          </a:p>
          <a:p>
            <a:pPr eaLnBrk="1" hangingPunct="1">
              <a:lnSpc>
                <a:spcPts val="1700"/>
              </a:lnSpc>
              <a:buFont typeface="Wingdings" pitchFamily="2" charset="2"/>
              <a:buNone/>
            </a:pPr>
            <a:r>
              <a:rPr lang="ru-RU" sz="2000" b="1" smtClean="0"/>
              <a:t> </a:t>
            </a:r>
            <a:endParaRPr lang="ru-RU" sz="2200" smtClean="0"/>
          </a:p>
          <a:p>
            <a:pPr lvl="1" eaLnBrk="1" hangingPunct="1">
              <a:buFont typeface="Wingdings" pitchFamily="2" charset="2"/>
              <a:buChar char="Ø"/>
            </a:pPr>
            <a:endParaRPr lang="ru-RU" smtClean="0"/>
          </a:p>
        </p:txBody>
      </p:sp>
      <p:pic>
        <p:nvPicPr>
          <p:cNvPr id="18436" name="Рисунок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2286000"/>
            <a:ext cx="128587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356764"/>
            <a:ext cx="4929222" cy="3289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2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800" b="1" smtClean="0"/>
              <a:t> ЗАДАЧИ</a:t>
            </a: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> предметного  конкурса  «Умники и умницы»:</a:t>
            </a:r>
          </a:p>
        </p:txBody>
      </p:sp>
      <p:sp>
        <p:nvSpPr>
          <p:cNvPr id="14339" name="Rectangle 2"/>
          <p:cNvSpPr>
            <a:spLocks noGrp="1"/>
          </p:cNvSpPr>
          <p:nvPr>
            <p:ph sz="quarter" idx="1"/>
          </p:nvPr>
        </p:nvSpPr>
        <p:spPr>
          <a:xfrm>
            <a:off x="2143125" y="1571625"/>
            <a:ext cx="6858000" cy="40719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000" b="1" smtClean="0"/>
              <a:t> </a:t>
            </a:r>
            <a:endParaRPr lang="ru-RU" sz="2200" b="1" smtClean="0"/>
          </a:p>
          <a:p>
            <a:pPr eaLnBrk="1" hangingPunct="1">
              <a:buFont typeface="Wingdings" pitchFamily="2" charset="2"/>
              <a:buNone/>
            </a:pPr>
            <a:r>
              <a:rPr lang="ru-RU" sz="2200" smtClean="0"/>
              <a:t>     -</a:t>
            </a:r>
            <a:r>
              <a:rPr lang="ru-RU" sz="2400" smtClean="0"/>
              <a:t>развивать у учащихся с ОВЗ интерес к учебной деятельности, пропагандировать ценность научных знаний;</a:t>
            </a:r>
          </a:p>
          <a:p>
            <a:pPr eaLnBrk="1" hangingPunct="1">
              <a:buFont typeface="Wingdings" pitchFamily="2" charset="2"/>
              <a:buNone/>
            </a:pPr>
            <a:endParaRPr lang="ru-RU" sz="8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400" smtClean="0"/>
              <a:t>    - активизация работы кружков, секций и других форм внеклассной и внешкольной работы</a:t>
            </a:r>
            <a:r>
              <a:rPr lang="en-US" sz="2400" smtClean="0"/>
              <a:t>;</a:t>
            </a:r>
            <a:endParaRPr lang="ru-RU" sz="2400" smtClean="0"/>
          </a:p>
          <a:p>
            <a:pPr eaLnBrk="1" hangingPunct="1">
              <a:buFont typeface="Wingdings" pitchFamily="2" charset="2"/>
              <a:buNone/>
            </a:pPr>
            <a:endParaRPr lang="ru-RU" sz="8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400" smtClean="0"/>
              <a:t>    - повысить качество образования у учащихся начальных классов.</a:t>
            </a:r>
          </a:p>
        </p:txBody>
      </p:sp>
      <p:pic>
        <p:nvPicPr>
          <p:cNvPr id="19460" name="Рисунок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38" y="2571750"/>
            <a:ext cx="95091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ru-RU" sz="2800" smtClean="0"/>
              <a:t>Конкурс «Умники и умницы» проводится по предметам:</a:t>
            </a:r>
          </a:p>
        </p:txBody>
      </p:sp>
      <p:sp>
        <p:nvSpPr>
          <p:cNvPr id="15363" name="Rectangle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ru-RU" sz="2800" dirty="0" smtClean="0"/>
              <a:t>- РУССКИЙ ЯЗЫК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i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                                                       </a:t>
            </a:r>
            <a:endParaRPr lang="ru-RU" sz="2000" dirty="0" smtClean="0"/>
          </a:p>
          <a:p>
            <a:pPr eaLnBrk="1" hangingPunct="1">
              <a:buFontTx/>
              <a:buChar char="-"/>
              <a:defRPr/>
            </a:pPr>
            <a:endParaRPr lang="ru-RU" sz="2000" dirty="0" smtClean="0"/>
          </a:p>
          <a:p>
            <a:pPr eaLnBrk="1" hangingPunct="1">
              <a:buFontTx/>
              <a:buChar char="-"/>
              <a:defRPr/>
            </a:pPr>
            <a:endParaRPr lang="ru-RU" sz="2000" dirty="0" smtClean="0"/>
          </a:p>
          <a:p>
            <a:pPr lvl="1" eaLnBrk="1" hangingPunct="1">
              <a:buFont typeface="Wingdings 2" pitchFamily="18" charset="2"/>
              <a:buNone/>
              <a:defRPr/>
            </a:pPr>
            <a:r>
              <a:rPr lang="ru-RU" sz="1700" dirty="0" smtClean="0"/>
              <a:t>			</a:t>
            </a:r>
          </a:p>
          <a:p>
            <a:pPr lvl="1" eaLnBrk="1" hangingPunct="1">
              <a:buFont typeface="Wingdings 2" pitchFamily="18" charset="2"/>
              <a:buNone/>
              <a:defRPr/>
            </a:pPr>
            <a:r>
              <a:rPr lang="ru-RU" sz="1700" dirty="0" smtClean="0"/>
              <a:t>		</a:t>
            </a:r>
            <a:r>
              <a:rPr lang="ru-RU" sz="2000" dirty="0" smtClean="0"/>
              <a:t>- </a:t>
            </a:r>
            <a:r>
              <a:rPr lang="ru-RU" sz="2800" dirty="0" smtClean="0"/>
              <a:t>МАТЕМАТИКА    </a:t>
            </a:r>
            <a:r>
              <a:rPr lang="ru-RU" sz="2000" dirty="0" smtClean="0"/>
              <a:t>                                              </a:t>
            </a:r>
          </a:p>
          <a:p>
            <a:pPr eaLnBrk="1" hangingPunct="1">
              <a:buFontTx/>
              <a:buChar char="-"/>
              <a:defRPr/>
            </a:pPr>
            <a:endParaRPr lang="ru-RU" sz="2000" dirty="0" smtClean="0"/>
          </a:p>
          <a:p>
            <a:pPr eaLnBrk="1" hangingPunct="1">
              <a:buFontTx/>
              <a:buChar char="-"/>
              <a:defRPr/>
            </a:pPr>
            <a:endParaRPr lang="ru-RU" sz="2000" dirty="0" smtClean="0"/>
          </a:p>
          <a:p>
            <a:pPr eaLnBrk="1" hangingPunct="1">
              <a:buFontTx/>
              <a:buChar char="-"/>
              <a:defRPr/>
            </a:pPr>
            <a:endParaRPr lang="ru-RU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/>
              <a:t>- </a:t>
            </a:r>
            <a:r>
              <a:rPr lang="ru-RU" sz="2800" dirty="0" smtClean="0"/>
              <a:t>ОКРУЖАЮЩИЙ МИР</a:t>
            </a:r>
          </a:p>
        </p:txBody>
      </p:sp>
      <p:pic>
        <p:nvPicPr>
          <p:cNvPr id="16388" name="Рисунок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/>
          </a:blip>
          <a:srcRect/>
          <a:stretch>
            <a:fillRect/>
          </a:stretch>
        </p:blipFill>
        <p:spPr bwMode="auto">
          <a:xfrm>
            <a:off x="5143500" y="3071813"/>
            <a:ext cx="8477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/>
          </a:blip>
          <a:srcRect/>
          <a:stretch>
            <a:fillRect/>
          </a:stretch>
        </p:blipFill>
        <p:spPr bwMode="auto">
          <a:xfrm>
            <a:off x="4286250" y="5000625"/>
            <a:ext cx="110648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Рисунок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57884" y="5000636"/>
            <a:ext cx="2442339" cy="1522731"/>
          </a:xfrm>
          <a:prstGeom prst="rect">
            <a:avLst/>
          </a:prstGeom>
          <a:ln w="6350" cmpd="thickThin">
            <a:solidFill>
              <a:schemeClr val="tx1"/>
            </a:solidFill>
            <a:miter lim="800000"/>
            <a:headEnd/>
            <a:tailEnd/>
          </a:ln>
          <a:effectLst>
            <a:outerShdw blurRad="88900" dist="114300" dir="30000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50000"/>
              </a:schemeClr>
            </a:contourClr>
          </a:sp3d>
        </p:spPr>
      </p:pic>
      <p:pic>
        <p:nvPicPr>
          <p:cNvPr id="10" name="Рисунок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/>
          </a:blip>
          <a:srcRect/>
          <a:stretch>
            <a:fillRect/>
          </a:stretch>
        </p:blipFill>
        <p:spPr bwMode="auto">
          <a:xfrm>
            <a:off x="3571875" y="1714500"/>
            <a:ext cx="7731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500813" y="3000375"/>
            <a:ext cx="1857375" cy="1071563"/>
          </a:xfrm>
          <a:prstGeom prst="rect">
            <a:avLst/>
          </a:prstGeom>
          <a:solidFill>
            <a:schemeClr val="bg1"/>
          </a:solidFill>
          <a:effectLst>
            <a:outerShdw blurRad="50800" dist="76200" dir="30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  <a:latin typeface="Arial Black" pitchFamily="34" charset="0"/>
              </a:rPr>
              <a:t>8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</a:rPr>
              <a:t>Х 7 =  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1643063"/>
            <a:ext cx="1857375" cy="1071562"/>
          </a:xfrm>
          <a:prstGeom prst="rect">
            <a:avLst/>
          </a:prstGeom>
          <a:solidFill>
            <a:schemeClr val="bg1"/>
          </a:solidFill>
          <a:effectLst>
            <a:outerShdw blurRad="50800" dist="76200" dir="30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 err="1">
                <a:solidFill>
                  <a:schemeClr val="tx1"/>
                </a:solidFill>
                <a:latin typeface="Arial Black" pitchFamily="34" charset="0"/>
              </a:rPr>
              <a:t>к_рова</a:t>
            </a:r>
            <a:endParaRPr lang="ru-RU" sz="2400" b="1" i="1" dirty="0">
              <a:solidFill>
                <a:schemeClr val="tx1"/>
              </a:solidFill>
              <a:latin typeface="Arial Black" pitchFamily="34" charset="0"/>
            </a:endParaRPr>
          </a:p>
          <a:p>
            <a:pPr algn="ctr">
              <a:defRPr/>
            </a:pPr>
            <a:r>
              <a:rPr lang="ru-RU" sz="2400" b="1" i="1" dirty="0">
                <a:solidFill>
                  <a:schemeClr val="tx1"/>
                </a:solidFill>
                <a:latin typeface="Arial Black" pitchFamily="34" charset="0"/>
              </a:rPr>
              <a:t>а ? о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929190" y="1714488"/>
            <a:ext cx="3317644" cy="2214578"/>
          </a:xfrm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4071942"/>
            <a:ext cx="3429024" cy="2288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1714488"/>
            <a:ext cx="3357586" cy="2240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1"/>
          <p:cNvSpPr txBox="1">
            <a:spLocks/>
          </p:cNvSpPr>
          <p:nvPr/>
        </p:nvSpPr>
        <p:spPr bwMode="auto">
          <a:xfrm>
            <a:off x="714375" y="500063"/>
            <a:ext cx="8077200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Проведение конкурса  «Умники и умницы»</a:t>
            </a:r>
            <a:r>
              <a:rPr lang="en-US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2007 -2014 </a:t>
            </a:r>
            <a: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г. </a:t>
            </a:r>
            <a:b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b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2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57752" y="4214818"/>
            <a:ext cx="3475260" cy="2319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Учебная презентация курса института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452</Words>
  <Application>Microsoft Office PowerPoint</Application>
  <PresentationFormat>Экран (4:3)</PresentationFormat>
  <Paragraphs>95</Paragraphs>
  <Slides>19</Slides>
  <Notes>14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Учебная презентация курса института</vt:lpstr>
      <vt:lpstr>       ПРЕДМЕТНЫЙ КОНКУРС  «УМНИКИ И УМНИЦЫ»   как  одна  из  форм   интеллектуального   развития учащихся  с РАЗНЫМИ ОБРАЗОВАТЕЛЬНЫМИ ПОТРЕБНОСТЯМИ </vt:lpstr>
      <vt:lpstr> Никто не обладает всей полнотой знания о ребёнке.  Тест- не диагноз, диагноз - не приговор. Каждый ребенок имеет право на чудо.  А это, в свою очередь, означает, что даже при самом мрачном прогнозе педагог не имеет право опускать руки»                                                                                                                                Л. С. Выготский.</vt:lpstr>
      <vt:lpstr>Успешное овладение знаниями в начальных классах коррекционной школы невозможно без воспитания положительной мотивации. </vt:lpstr>
      <vt:lpstr>Председатель оргкомитета конкурса  «УМНИКИ И УМНИЦЫ»</vt:lpstr>
      <vt:lpstr>Авторы  инновационного проекта    «УМНИКИ И УМНИЦЫ»</vt:lpstr>
      <vt:lpstr>ЦЕЛЬ   предметного  конкурса  «Умники и умницы»</vt:lpstr>
      <vt:lpstr> ЗАДАЧИ  предметного  конкурса  «Умники и умницы»:</vt:lpstr>
      <vt:lpstr>Конкурс «Умники и умницы» проводится по предметам:</vt:lpstr>
      <vt:lpstr>Слайд 9</vt:lpstr>
      <vt:lpstr>Варианты   заданий     </vt:lpstr>
      <vt:lpstr>«Лесенка успеха»</vt:lpstr>
      <vt:lpstr>  Дружеское      чаепитие       </vt:lpstr>
      <vt:lpstr>  Награждение победителей    конкурса   «Умники и умницы»    </vt:lpstr>
      <vt:lpstr>Слайд 14</vt:lpstr>
      <vt:lpstr> ГОРОДСКОЙ   ТУР  конкурса «Умники и умницы»  </vt:lpstr>
      <vt:lpstr> Результаты    предметных      конкурсов      позволяют:</vt:lpstr>
      <vt:lpstr>                                   СИТУАЦИЯ    УСПЕХА                                              </vt:lpstr>
      <vt:lpstr>Демонстрация  проекта  в педагогическом сообществе 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user</cp:lastModifiedBy>
  <cp:revision>23</cp:revision>
  <dcterms:created xsi:type="dcterms:W3CDTF">2013-07-29T17:42:42Z</dcterms:created>
  <dcterms:modified xsi:type="dcterms:W3CDTF">2016-01-17T13:07:44Z</dcterms:modified>
</cp:coreProperties>
</file>